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71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94" y="418782"/>
            <a:ext cx="10494010" cy="589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8195" y="2106167"/>
            <a:ext cx="5741670" cy="3350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6845" y="6104032"/>
            <a:ext cx="320040" cy="2565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tflores/applied-data-science-capstone/blob/master/Data%20Collection%20with%20Web%20Scraping.ipynb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tflores/applied-data-science-capstone/blob/master/Data%20Wrangling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tflores/applied-data-science-capstone/blob/master/EDA%20with%20Data%20Visualization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flores/applied-data-science-capstone/blob/master/EDA.ipynb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flores/applied-data-science-capstone/blob/d232d76932163635b072952f121a8d70286e0d84/Interactive%20Visual%20Analytics%20with%20Folium%20lab.ipynb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flores/applied-data-science-capstone/blob/d232d76932163635b072952f121a8d70286e0d84/spacex_dash_app.py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hyperlink" Target="https://github.com/tflores/applied-data-science-capstone/blob/d232d76932163635b072952f121a8d70286e0d84/Machine%20Learning%20Prediction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spacexdata.com/v4/rockets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alcon/_9/_and_Falcon_Heavy_launches" TargetMode="External"/><Relationship Id="rId2" Type="http://schemas.openxmlformats.org/officeDocument/2006/relationships/hyperlink" Target="https://api.spacexdata.com/v4/rocket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tflores/applied-data-science-capstone/blob/master/Data%20Collection%20API.ipyn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25341" y="4953000"/>
            <a:ext cx="223297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pc="-60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Syed Mehran Raza </a:t>
            </a:r>
            <a:r>
              <a:rPr sz="1800" spc="75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202</a:t>
            </a:r>
            <a:r>
              <a:rPr lang="en-US" spc="80" dirty="0">
                <a:solidFill>
                  <a:srgbClr val="E7E6E6"/>
                </a:solidFill>
                <a:latin typeface="Microsoft Sans Serif"/>
                <a:cs typeface="Microsoft Sans Serif"/>
              </a:rPr>
              <a:t>2</a:t>
            </a:r>
            <a:r>
              <a:rPr sz="1800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-</a:t>
            </a:r>
            <a:r>
              <a:rPr lang="en-US" spc="75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05</a:t>
            </a:r>
            <a:r>
              <a:rPr sz="1800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-</a:t>
            </a:r>
            <a:r>
              <a:rPr sz="1800" spc="75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2</a:t>
            </a:r>
            <a:r>
              <a:rPr lang="en-US" spc="75" dirty="0">
                <a:solidFill>
                  <a:srgbClr val="E7E6E6"/>
                </a:solidFill>
                <a:latin typeface="Microsoft Sans Serif"/>
                <a:cs typeface="Microsoft Sans Serif"/>
              </a:rPr>
              <a:t>6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9000" y="675640"/>
            <a:ext cx="2105660" cy="6299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1394" y="1808479"/>
            <a:ext cx="3716020" cy="221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22034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Wikipedia;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downloaded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flowchart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persisted.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1394" y="4697348"/>
            <a:ext cx="3732529" cy="1141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code: </a:t>
            </a:r>
            <a:r>
              <a:rPr sz="1400" spc="-45" dirty="0">
                <a:solidFill>
                  <a:srgbClr val="0462C1"/>
                </a:solidFill>
                <a:latin typeface="Microsoft Sans Serif"/>
                <a:cs typeface="Microsoft Sans Serif"/>
              </a:rPr>
              <a:t> </a:t>
            </a:r>
            <a:r>
              <a:rPr sz="14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https://github.com/tflores/applied-data- </a:t>
            </a:r>
            <a:r>
              <a:rPr sz="140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u="sng" spc="-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science- </a:t>
            </a:r>
            <a:r>
              <a:rPr sz="1400" spc="-55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capstone/blob/master/Data%20Collection%2</a:t>
            </a:r>
            <a:endParaRPr sz="14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380"/>
              </a:spcBef>
            </a:pPr>
            <a:r>
              <a:rPr sz="14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0with%20Web%20Scraping.ipynb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1394" y="571753"/>
            <a:ext cx="52558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105" dirty="0"/>
              <a:t> </a:t>
            </a:r>
            <a:r>
              <a:rPr spc="-80" dirty="0"/>
              <a:t>Collection</a:t>
            </a:r>
            <a:r>
              <a:rPr spc="135" dirty="0"/>
              <a:t> </a:t>
            </a:r>
            <a:r>
              <a:rPr dirty="0"/>
              <a:t>-</a:t>
            </a:r>
            <a:r>
              <a:rPr spc="110" dirty="0"/>
              <a:t> </a:t>
            </a:r>
            <a:r>
              <a:rPr spc="-120" dirty="0"/>
              <a:t>Scraping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44080" y="1775447"/>
            <a:ext cx="2791714" cy="108230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674356" y="2015807"/>
            <a:ext cx="1939925" cy="549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6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1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Falcon9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060"/>
              </a:lnSpc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Wiki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244080" y="2893021"/>
            <a:ext cx="2792095" cy="1542415"/>
            <a:chOff x="7244080" y="2893021"/>
            <a:chExt cx="2792095" cy="154241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7080" y="2893021"/>
              <a:ext cx="503186" cy="4244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44080" y="3352787"/>
              <a:ext cx="2791714" cy="108230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354189" y="3470909"/>
            <a:ext cx="2575560" cy="7956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09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Extract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all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column/variable </a:t>
            </a:r>
            <a:r>
              <a:rPr sz="180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names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244080" y="4470362"/>
            <a:ext cx="2792095" cy="1542415"/>
            <a:chOff x="7244080" y="4470362"/>
            <a:chExt cx="2792095" cy="154241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7080" y="4470362"/>
              <a:ext cx="503186" cy="42447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44080" y="4932680"/>
              <a:ext cx="2791714" cy="107976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453376" y="5049139"/>
            <a:ext cx="2373630" cy="7956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indent="8890" algn="ctr">
              <a:lnSpc>
                <a:spcPct val="90300"/>
              </a:lnSpc>
              <a:spcBef>
                <a:spcPts val="309"/>
              </a:spcBef>
            </a:pP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r>
              <a:rPr sz="18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by 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parsing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180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tables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10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08734"/>
            <a:ext cx="8555355" cy="1821814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173355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Initially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some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 on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2510"/>
              </a:lnSpc>
              <a:spcBef>
                <a:spcPts val="7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summaries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ts val="2510"/>
              </a:lnSpc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Finally,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432107"/>
            <a:ext cx="82511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10" dirty="0">
                <a:latin typeface="Calibri"/>
                <a:cs typeface="Calibri"/>
              </a:rPr>
              <a:t>Source</a:t>
            </a:r>
            <a:r>
              <a:rPr sz="1400" spc="9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code:</a:t>
            </a:r>
            <a:r>
              <a:rPr sz="1400" spc="110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https://github.com/tflores/applied-data-science-capstone/blob/master/Data%20Wrangling.ipynb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12801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80" dirty="0"/>
              <a:t> </a:t>
            </a:r>
            <a:r>
              <a:rPr spc="-90" dirty="0"/>
              <a:t>Wrangling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6180" y="3881120"/>
            <a:ext cx="2164334" cy="131089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021204" y="4323778"/>
            <a:ext cx="49212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33140" y="4257040"/>
            <a:ext cx="482866" cy="55905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73220" y="3881120"/>
            <a:ext cx="2166874" cy="131089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338065" y="4323778"/>
            <a:ext cx="184150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Summarizations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22719" y="4257040"/>
            <a:ext cx="482866" cy="55905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62800" y="3881120"/>
            <a:ext cx="2164333" cy="131089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378700" y="4016692"/>
            <a:ext cx="1737360" cy="97663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indent="1905" algn="ctr">
              <a:lnSpc>
                <a:spcPts val="2420"/>
              </a:lnSpc>
              <a:spcBef>
                <a:spcPts val="365"/>
              </a:spcBef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Creation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Landing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Outcome</a:t>
            </a:r>
            <a:r>
              <a:rPr sz="2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Label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11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497060" cy="1428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06743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scatterplots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barplots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pair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features: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Mass,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929629"/>
            <a:ext cx="55283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Source</a:t>
            </a:r>
            <a:r>
              <a:rPr sz="1400" spc="75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code:</a:t>
            </a:r>
            <a:r>
              <a:rPr sz="1400" spc="75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https://github.com/tflores/applied-data-science-</a:t>
            </a:r>
            <a:endParaRPr sz="14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14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capstone/blob/master/EDA%20with%20Data%20Visualization.ipynb</a:t>
            </a:r>
            <a:endParaRPr sz="1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619" y="3429000"/>
            <a:ext cx="9441180" cy="23825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63054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0" dirty="0"/>
              <a:t>EDA</a:t>
            </a:r>
            <a:r>
              <a:rPr spc="120" dirty="0"/>
              <a:t> </a:t>
            </a:r>
            <a:r>
              <a:rPr spc="5" dirty="0"/>
              <a:t>with</a:t>
            </a:r>
            <a:r>
              <a:rPr spc="120" dirty="0"/>
              <a:t> </a:t>
            </a:r>
            <a:r>
              <a:rPr spc="-120" dirty="0"/>
              <a:t>Data</a:t>
            </a:r>
            <a:r>
              <a:rPr spc="135" dirty="0"/>
              <a:t> </a:t>
            </a:r>
            <a:r>
              <a:rPr spc="-75" dirty="0"/>
              <a:t>Visualization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343067"/>
            <a:ext cx="10532745" cy="5008245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Top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whose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'CCA’;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achieved;</a:t>
            </a:r>
            <a:endParaRPr sz="1800">
              <a:latin typeface="Microsoft Sans Serif"/>
              <a:cs typeface="Microsoft Sans Serif"/>
            </a:endParaRPr>
          </a:p>
          <a:p>
            <a:pPr marL="698500" marR="107315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kg;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2015;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(such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(drone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ship)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(ground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ts val="2035"/>
              </a:lnSpc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pad))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2010-06-04</a:t>
            </a:r>
            <a:r>
              <a:rPr sz="18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2017-03-20.</a:t>
            </a:r>
            <a:endParaRPr sz="1800">
              <a:latin typeface="Microsoft Sans Serif"/>
              <a:cs typeface="Microsoft Sans Serif"/>
            </a:endParaRPr>
          </a:p>
          <a:p>
            <a:pPr marL="10275570">
              <a:lnSpc>
                <a:spcPts val="1795"/>
              </a:lnSpc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94" y="6310327"/>
            <a:ext cx="8826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•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7594" y="6313539"/>
            <a:ext cx="7198995" cy="2273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</a:t>
            </a:r>
            <a:r>
              <a:rPr sz="14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code:</a:t>
            </a:r>
            <a:r>
              <a:rPr sz="140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https://github.com/tflores/applied-data-science-capstone/blob/master/EDA.ipynb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83527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0" dirty="0"/>
              <a:t>EDA</a:t>
            </a:r>
            <a:r>
              <a:rPr spc="95" dirty="0"/>
              <a:t> </a:t>
            </a:r>
            <a:r>
              <a:rPr spc="5" dirty="0"/>
              <a:t>with</a:t>
            </a:r>
            <a:r>
              <a:rPr spc="95" dirty="0"/>
              <a:t> </a:t>
            </a:r>
            <a:r>
              <a:rPr spc="-325" dirty="0"/>
              <a:t>SQL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257" y="1649793"/>
            <a:ext cx="10246360" cy="269367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Markers,</a:t>
            </a:r>
            <a:r>
              <a:rPr sz="2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circles,</a:t>
            </a:r>
            <a:r>
              <a:rPr sz="26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2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2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clusters</a:t>
            </a:r>
            <a:r>
              <a:rPr sz="2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Maps</a:t>
            </a:r>
            <a:endParaRPr sz="26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points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9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sites;</a:t>
            </a:r>
            <a:endParaRPr sz="19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ts val="2060"/>
              </a:lnSpc>
              <a:spcBef>
                <a:spcPts val="9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highlighted</a:t>
            </a:r>
            <a:r>
              <a:rPr sz="19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areas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coordinates,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Johnson</a:t>
            </a:r>
            <a:r>
              <a:rPr sz="19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endParaRPr sz="1900">
              <a:latin typeface="Microsoft Sans Serif"/>
              <a:cs typeface="Microsoft Sans Serif"/>
            </a:endParaRPr>
          </a:p>
          <a:p>
            <a:pPr marL="697865">
              <a:lnSpc>
                <a:spcPts val="2060"/>
              </a:lnSpc>
            </a:pP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Center;</a:t>
            </a:r>
            <a:endParaRPr sz="19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ts val="2050"/>
              </a:lnSpc>
              <a:spcBef>
                <a:spcPts val="9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19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clusters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indicates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groups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events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coordinate,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site;</a:t>
            </a:r>
            <a:endParaRPr sz="1900">
              <a:latin typeface="Microsoft Sans Serif"/>
              <a:cs typeface="Microsoft Sans Serif"/>
            </a:endParaRPr>
          </a:p>
          <a:p>
            <a:pPr marL="697865">
              <a:lnSpc>
                <a:spcPts val="2050"/>
              </a:lnSpc>
            </a:pP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9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ct val="100000"/>
              </a:lnSpc>
              <a:spcBef>
                <a:spcPts val="94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9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distances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9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coordinates.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14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917257" y="5298122"/>
            <a:ext cx="10293350" cy="58229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marR="5080" indent="-228600">
              <a:lnSpc>
                <a:spcPct val="80400"/>
              </a:lnSpc>
              <a:spcBef>
                <a:spcPts val="43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Source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code:</a:t>
            </a:r>
            <a:r>
              <a:rPr sz="1400" spc="-5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https://github.com/tflores/applied-data-science- </a:t>
            </a:r>
            <a:r>
              <a:rPr sz="1400" spc="-1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u="sng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capstone/blob/d232d76932163635b072952f121a8d70286e0d84/Interactive%20Visual%20Analytics%20with%20Folium%20l </a:t>
            </a:r>
            <a:r>
              <a:rPr sz="1400" spc="15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u="sng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ab.ipynb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735012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45" dirty="0"/>
              <a:t> </a:t>
            </a:r>
            <a:r>
              <a:rPr spc="-175" dirty="0"/>
              <a:t>an</a:t>
            </a:r>
            <a:r>
              <a:rPr spc="110" dirty="0"/>
              <a:t> </a:t>
            </a:r>
            <a:r>
              <a:rPr spc="-80" dirty="0"/>
              <a:t>Interactive</a:t>
            </a:r>
            <a:r>
              <a:rPr spc="120" dirty="0"/>
              <a:t> </a:t>
            </a:r>
            <a:r>
              <a:rPr spc="-145" dirty="0"/>
              <a:t>Map</a:t>
            </a:r>
            <a:r>
              <a:rPr spc="125" dirty="0"/>
              <a:t> </a:t>
            </a:r>
            <a:r>
              <a:rPr spc="5" dirty="0"/>
              <a:t>with</a:t>
            </a:r>
            <a:r>
              <a:rPr spc="140" dirty="0"/>
              <a:t> </a:t>
            </a:r>
            <a:r>
              <a:rPr spc="-95" dirty="0"/>
              <a:t>Folium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288145" cy="2449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Percentage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endParaRPr sz="18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combination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quickly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15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75287"/>
            <a:ext cx="91649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Source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code:</a:t>
            </a:r>
            <a:r>
              <a:rPr sz="1800" spc="-6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8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https://github.com/tflores/applied-data-science- </a:t>
            </a:r>
            <a:r>
              <a:rPr sz="1800" spc="-1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800" u="sng" spc="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capstone/blob/d232d76932163635b072952f121a8d70286e0d84/spacex_dash_app.py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14755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45" dirty="0"/>
              <a:t> </a:t>
            </a:r>
            <a:r>
              <a:rPr spc="-245" dirty="0"/>
              <a:t>a</a:t>
            </a:r>
            <a:r>
              <a:rPr spc="120" dirty="0"/>
              <a:t> </a:t>
            </a:r>
            <a:r>
              <a:rPr spc="-100" dirty="0"/>
              <a:t>Dashboard</a:t>
            </a:r>
            <a:r>
              <a:rPr spc="135" dirty="0"/>
              <a:t> </a:t>
            </a:r>
            <a:r>
              <a:rPr spc="5" dirty="0"/>
              <a:t>with</a:t>
            </a:r>
            <a:r>
              <a:rPr spc="150" dirty="0"/>
              <a:t> </a:t>
            </a:r>
            <a:r>
              <a:rPr spc="-55" dirty="0"/>
              <a:t>Plotly</a:t>
            </a:r>
            <a:r>
              <a:rPr spc="130" dirty="0"/>
              <a:t> </a:t>
            </a:r>
            <a:r>
              <a:rPr spc="-175" dirty="0"/>
              <a:t>Dash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4557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compared: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regression,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support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vector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k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nearest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neighbors.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264403"/>
            <a:ext cx="88931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Source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code:</a:t>
            </a:r>
            <a:r>
              <a:rPr sz="1400" spc="-5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https://github.com/tflores/applied-data-science- </a:t>
            </a:r>
            <a:r>
              <a:rPr sz="1400" spc="-1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u="sng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capstone/blob/d232d76932163635b072952f121a8d70286e0d84/Machine%20Learning%20Prediction.ipynb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67525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Predictive</a:t>
            </a:r>
            <a:r>
              <a:rPr spc="114" dirty="0"/>
              <a:t> </a:t>
            </a:r>
            <a:r>
              <a:rPr spc="-130" dirty="0"/>
              <a:t>Analysis</a:t>
            </a:r>
            <a:r>
              <a:rPr spc="120" dirty="0"/>
              <a:t> </a:t>
            </a:r>
            <a:r>
              <a:rPr spc="-120" dirty="0"/>
              <a:t>(Classification)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9160" y="3169920"/>
            <a:ext cx="2512314" cy="152171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79512" y="3411854"/>
            <a:ext cx="1953260" cy="975994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 algn="ctr">
              <a:lnSpc>
                <a:spcPts val="2420"/>
              </a:lnSpc>
              <a:spcBef>
                <a:spcPts val="36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preparation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standardization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32200" y="3606774"/>
            <a:ext cx="556526" cy="6479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76420" y="3169920"/>
            <a:ext cx="2514854" cy="152171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556759" y="3257867"/>
            <a:ext cx="2157095" cy="128397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065" marR="5080" algn="ctr">
              <a:lnSpc>
                <a:spcPct val="91700"/>
              </a:lnSpc>
              <a:spcBef>
                <a:spcPts val="320"/>
              </a:spcBef>
            </a:pP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model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combinations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hyperparameters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09459" y="3606774"/>
            <a:ext cx="556526" cy="64797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53680" y="3169920"/>
            <a:ext cx="2514854" cy="152171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271509" y="3565525"/>
            <a:ext cx="1684655" cy="66802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464820" marR="5080" indent="-452755">
              <a:lnSpc>
                <a:spcPts val="2420"/>
              </a:lnSpc>
              <a:spcBef>
                <a:spcPts val="360"/>
              </a:spcBef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Comparison</a:t>
            </a:r>
            <a:r>
              <a:rPr sz="2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16</a:t>
            </a:fld>
            <a:endParaRPr spc="7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10217150" cy="3740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uses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6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6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done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itself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NASA;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2,928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kg;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happened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fiver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after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Many</a:t>
            </a:r>
            <a:r>
              <a:rPr sz="1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6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ships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having</a:t>
            </a:r>
            <a:r>
              <a:rPr sz="1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Almost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100%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ships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2015: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B1012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B1015;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became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16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passed.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17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Results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10147300" cy="1209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use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safety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places,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sea,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example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infrastructure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east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Results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519" y="3517900"/>
            <a:ext cx="4038600" cy="24358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72300" y="3497579"/>
            <a:ext cx="4038600" cy="245618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18</a:t>
            </a:fld>
            <a:endParaRPr spc="7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6859270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having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 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87%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over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94%.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Results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9840" y="2961639"/>
            <a:ext cx="3675379" cy="26466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19</a:t>
            </a:fld>
            <a:endParaRPr spc="7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589" y="1952001"/>
            <a:ext cx="2542540" cy="310451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2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146177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Out</a:t>
            </a:r>
            <a:r>
              <a:rPr spc="-45" dirty="0"/>
              <a:t>l</a:t>
            </a:r>
            <a:r>
              <a:rPr spc="-20" dirty="0"/>
              <a:t>i</a:t>
            </a:r>
            <a:r>
              <a:rPr spc="-55" dirty="0"/>
              <a:t>n</a:t>
            </a:r>
            <a:r>
              <a:rPr spc="-210" dirty="0"/>
              <a:t>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3927" y="3870642"/>
            <a:ext cx="9347200" cy="1723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above,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verify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nowadays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CCAF5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40,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recent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second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VAFB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4E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third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8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39A;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general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602678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Flight</a:t>
            </a:r>
            <a:r>
              <a:rPr spc="135" dirty="0"/>
              <a:t> </a:t>
            </a:r>
            <a:r>
              <a:rPr spc="-120" dirty="0"/>
              <a:t>Number</a:t>
            </a:r>
            <a:r>
              <a:rPr spc="130" dirty="0"/>
              <a:t> </a:t>
            </a:r>
            <a:r>
              <a:rPr spc="-180" dirty="0"/>
              <a:t>vs.</a:t>
            </a:r>
            <a:r>
              <a:rPr spc="114" dirty="0"/>
              <a:t> </a:t>
            </a:r>
            <a:r>
              <a:rPr spc="-160" dirty="0"/>
              <a:t>Launch</a:t>
            </a:r>
            <a:r>
              <a:rPr spc="150" dirty="0"/>
              <a:t> </a:t>
            </a:r>
            <a:r>
              <a:rPr spc="-13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384300"/>
            <a:ext cx="10576560" cy="238506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21</a:t>
            </a:fld>
            <a:endParaRPr spc="7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5977" y="3959288"/>
            <a:ext cx="10083800" cy="1545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9,000kg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(about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school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bus)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excellent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12,000kg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8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7326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05" dirty="0"/>
              <a:t> </a:t>
            </a:r>
            <a:r>
              <a:rPr spc="-160" dirty="0"/>
              <a:t>Launch</a:t>
            </a:r>
            <a:r>
              <a:rPr spc="95" dirty="0"/>
              <a:t> </a:t>
            </a:r>
            <a:r>
              <a:rPr spc="-13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6919" y="1361439"/>
            <a:ext cx="10678160" cy="2382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22</a:t>
            </a:fld>
            <a:endParaRPr spc="7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84997"/>
            <a:ext cx="5565140" cy="3593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biggest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ES-L1;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GEO;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HE</a:t>
            </a:r>
            <a:r>
              <a:rPr sz="18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;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SSO.</a:t>
            </a:r>
            <a:endParaRPr sz="1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by: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(above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80%);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LFO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(above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70%).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554228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0" dirty="0"/>
              <a:t>Success</a:t>
            </a:r>
            <a:r>
              <a:rPr spc="120" dirty="0"/>
              <a:t> </a:t>
            </a:r>
            <a:r>
              <a:rPr spc="-210" dirty="0"/>
              <a:t>Rate</a:t>
            </a:r>
            <a:r>
              <a:rPr spc="125" dirty="0"/>
              <a:t> </a:t>
            </a:r>
            <a:r>
              <a:rPr spc="-180" dirty="0"/>
              <a:t>vs.</a:t>
            </a:r>
            <a:r>
              <a:rPr spc="125" dirty="0"/>
              <a:t> </a:t>
            </a:r>
            <a:r>
              <a:rPr spc="-10" dirty="0"/>
              <a:t>Orbit</a:t>
            </a:r>
            <a:r>
              <a:rPr spc="114" dirty="0"/>
              <a:t> </a:t>
            </a:r>
            <a:r>
              <a:rPr spc="-18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1919" y="1869439"/>
            <a:ext cx="3543300" cy="2667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23</a:t>
            </a:fld>
            <a:endParaRPr spc="7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4087379"/>
            <a:ext cx="9236075" cy="1386840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Apparently,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new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business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opportunity,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due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recent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frequency.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58242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Flight</a:t>
            </a:r>
            <a:r>
              <a:rPr spc="135" dirty="0"/>
              <a:t> </a:t>
            </a:r>
            <a:r>
              <a:rPr spc="-120" dirty="0"/>
              <a:t>Number</a:t>
            </a:r>
            <a:r>
              <a:rPr spc="130" dirty="0"/>
              <a:t> </a:t>
            </a:r>
            <a:r>
              <a:rPr spc="-180" dirty="0"/>
              <a:t>vs.</a:t>
            </a:r>
            <a:r>
              <a:rPr spc="120" dirty="0"/>
              <a:t> </a:t>
            </a:r>
            <a:r>
              <a:rPr spc="-10" dirty="0"/>
              <a:t>Orbit</a:t>
            </a:r>
            <a:r>
              <a:rPr spc="145" dirty="0"/>
              <a:t> </a:t>
            </a:r>
            <a:r>
              <a:rPr spc="-18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597660"/>
            <a:ext cx="10688320" cy="23799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24</a:t>
            </a:fld>
            <a:endParaRPr spc="7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3662731"/>
            <a:ext cx="9758680" cy="156654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Apparently,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GTO;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ISS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widest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few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SO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GEO.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453644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4" dirty="0"/>
              <a:t> </a:t>
            </a:r>
            <a:r>
              <a:rPr spc="-180" dirty="0"/>
              <a:t>vs.</a:t>
            </a:r>
            <a:r>
              <a:rPr spc="110" dirty="0"/>
              <a:t> </a:t>
            </a:r>
            <a:r>
              <a:rPr spc="-10" dirty="0"/>
              <a:t>Orbit</a:t>
            </a:r>
            <a:r>
              <a:rPr spc="140" dirty="0"/>
              <a:t> </a:t>
            </a:r>
            <a:r>
              <a:rPr spc="-18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442719"/>
            <a:ext cx="10688320" cy="2382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25</a:t>
            </a:fld>
            <a:endParaRPr spc="7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2085975"/>
            <a:ext cx="5510530" cy="1880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increasing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kept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until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2020;</a:t>
            </a:r>
            <a:endParaRPr sz="2200">
              <a:latin typeface="Microsoft Sans Serif"/>
              <a:cs typeface="Microsoft Sans Serif"/>
            </a:endParaRPr>
          </a:p>
          <a:p>
            <a:pPr marL="241300" marR="4495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three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period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adjusts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improvement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technology.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80199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</a:t>
            </a:r>
            <a:r>
              <a:rPr spc="125" dirty="0"/>
              <a:t> </a:t>
            </a:r>
            <a:r>
              <a:rPr spc="-250" dirty="0"/>
              <a:t>Success</a:t>
            </a:r>
            <a:r>
              <a:rPr spc="140" dirty="0"/>
              <a:t> </a:t>
            </a:r>
            <a:r>
              <a:rPr spc="-150" dirty="0"/>
              <a:t>Yearly</a:t>
            </a:r>
            <a:r>
              <a:rPr spc="100" dirty="0"/>
              <a:t> </a:t>
            </a:r>
            <a:r>
              <a:rPr spc="-130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1919" y="2070100"/>
            <a:ext cx="3543300" cy="24942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26</a:t>
            </a:fld>
            <a:endParaRPr spc="7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7061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27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90728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“launch_site”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48945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All</a:t>
            </a:r>
            <a:r>
              <a:rPr spc="100" dirty="0"/>
              <a:t> </a:t>
            </a:r>
            <a:r>
              <a:rPr spc="-160" dirty="0"/>
              <a:t>Launch</a:t>
            </a:r>
            <a:r>
              <a:rPr spc="120" dirty="0"/>
              <a:t> </a:t>
            </a:r>
            <a:r>
              <a:rPr spc="-130" dirty="0"/>
              <a:t>Site</a:t>
            </a:r>
            <a:r>
              <a:rPr spc="114" dirty="0"/>
              <a:t> </a:t>
            </a:r>
            <a:r>
              <a:rPr spc="-225" dirty="0"/>
              <a:t>Names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30603" y="2623185"/>
          <a:ext cx="1913889" cy="1866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4205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KSC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LC-39A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VAFB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SLC-4E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8464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`CCA`: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28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34647"/>
            <a:ext cx="7169784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Here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five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samples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Cape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Canaveral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26185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</a:t>
            </a:r>
            <a:r>
              <a:rPr spc="130" dirty="0"/>
              <a:t> </a:t>
            </a:r>
            <a:r>
              <a:rPr spc="-130" dirty="0"/>
              <a:t>Site</a:t>
            </a:r>
            <a:r>
              <a:rPr spc="125" dirty="0"/>
              <a:t> </a:t>
            </a:r>
            <a:r>
              <a:rPr spc="-225" dirty="0"/>
              <a:t>Names</a:t>
            </a:r>
            <a:r>
              <a:rPr spc="130" dirty="0"/>
              <a:t> </a:t>
            </a:r>
            <a:r>
              <a:rPr spc="-95" dirty="0"/>
              <a:t>Begin</a:t>
            </a:r>
            <a:r>
              <a:rPr spc="105" dirty="0"/>
              <a:t> </a:t>
            </a:r>
            <a:r>
              <a:rPr dirty="0"/>
              <a:t>with</a:t>
            </a:r>
            <a:r>
              <a:rPr spc="140" dirty="0"/>
              <a:t> </a:t>
            </a:r>
            <a:r>
              <a:rPr spc="-240" dirty="0"/>
              <a:t>'CCA'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63663" y="2284095"/>
          <a:ext cx="10647045" cy="3009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990"/>
                <a:gridCol w="1062990"/>
                <a:gridCol w="1062990"/>
                <a:gridCol w="1062989"/>
                <a:gridCol w="1388744"/>
                <a:gridCol w="904875"/>
                <a:gridCol w="894715"/>
                <a:gridCol w="1062354"/>
                <a:gridCol w="902334"/>
                <a:gridCol w="1222375"/>
              </a:tblGrid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Time</a:t>
                      </a:r>
                      <a:r>
                        <a:rPr sz="14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UTC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9179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oo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  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sz="1400" b="1" spc="-7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20701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 </a:t>
                      </a:r>
                      <a:r>
                        <a:rPr sz="1400" b="1" spc="-30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Mass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k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Orbit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Customer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123189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Mission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4323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Landing 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2010-06-04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18:45:00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B0003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555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Sp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 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Qualification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Unit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SpaceX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006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Failure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(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pa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hu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822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2010-12-08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15:43:00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1905"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952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emo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li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 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C1, two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CubeSats,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barrel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of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Brouere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cheese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5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(COTS)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NRO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Failure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(parachute)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2012-05-22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07:44:00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Dragon</a:t>
                      </a:r>
                      <a:r>
                        <a:rPr sz="12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demo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flight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C2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525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5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(COTS)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attempt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2012-10-08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00:35:00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B0006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SpaceX</a:t>
                      </a:r>
                      <a:r>
                        <a:rPr sz="12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CRS-1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500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5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(CRS)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attempt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2013-03-01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15:10:00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SpaceX</a:t>
                      </a:r>
                      <a:r>
                        <a:rPr sz="12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CRS-2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677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5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(CRS)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attemp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7124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29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408170"/>
            <a:ext cx="86499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whose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codes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contain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‘CRS’,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corresponds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88366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Total</a:t>
            </a:r>
            <a:r>
              <a:rPr spc="75" dirty="0"/>
              <a:t> </a:t>
            </a:r>
            <a:r>
              <a:rPr spc="-140" dirty="0"/>
              <a:t>Payload</a:t>
            </a:r>
            <a:r>
              <a:rPr spc="110" dirty="0"/>
              <a:t> </a:t>
            </a:r>
            <a:r>
              <a:rPr spc="-235" dirty="0"/>
              <a:t>Mass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70050" y="2808604"/>
          <a:ext cx="1900555" cy="754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1505"/>
              </a:tblGrid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Total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(kg)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111.268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907" y="1198452"/>
            <a:ext cx="9676765" cy="4078604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5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API;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ts val="2050"/>
              </a:lnSpc>
              <a:spcBef>
                <a:spcPts val="118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(EDA),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including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wrangling,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ts val="2050"/>
              </a:lnSpc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ct val="100000"/>
              </a:lnSpc>
              <a:spcBef>
                <a:spcPts val="118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Prediction.</a:t>
            </a:r>
            <a:endParaRPr sz="18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1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valuable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public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ct val="100000"/>
              </a:lnSpc>
              <a:spcBef>
                <a:spcPts val="118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EDA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allowed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launchings;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ts val="205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showed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characteristics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ts val="2050"/>
              </a:lnSpc>
            </a:pP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drive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opportunity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way,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3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387985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Executive</a:t>
            </a:r>
            <a:r>
              <a:rPr spc="95" dirty="0"/>
              <a:t> </a:t>
            </a:r>
            <a:r>
              <a:rPr spc="-200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72231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v1.1: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30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87674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2,928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kg.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687260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Average</a:t>
            </a:r>
            <a:r>
              <a:rPr spc="90" dirty="0"/>
              <a:t> </a:t>
            </a:r>
            <a:r>
              <a:rPr spc="-140" dirty="0"/>
              <a:t>Payload</a:t>
            </a:r>
            <a:r>
              <a:rPr spc="130" dirty="0"/>
              <a:t> </a:t>
            </a:r>
            <a:r>
              <a:rPr spc="-229" dirty="0"/>
              <a:t>Mass</a:t>
            </a:r>
            <a:r>
              <a:rPr spc="120" dirty="0"/>
              <a:t> </a:t>
            </a:r>
            <a:r>
              <a:rPr spc="-65" dirty="0"/>
              <a:t>by</a:t>
            </a:r>
            <a:r>
              <a:rPr spc="125" dirty="0"/>
              <a:t> </a:t>
            </a:r>
            <a:r>
              <a:rPr spc="-60" dirty="0"/>
              <a:t>F9</a:t>
            </a:r>
            <a:r>
              <a:rPr spc="130" dirty="0"/>
              <a:t> </a:t>
            </a:r>
            <a:r>
              <a:rPr spc="15" dirty="0"/>
              <a:t>v1.1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70050" y="3051810"/>
          <a:ext cx="2062480" cy="754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3430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Avg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</a:t>
                      </a:r>
                      <a:r>
                        <a:rPr sz="18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(kg)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2.928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60540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pad: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31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929322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getting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minimum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2200" spc="-5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12/22/2015.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55459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First</a:t>
            </a:r>
            <a:r>
              <a:rPr spc="130" dirty="0"/>
              <a:t> </a:t>
            </a:r>
            <a:r>
              <a:rPr spc="-180" dirty="0"/>
              <a:t>Successful</a:t>
            </a:r>
            <a:r>
              <a:rPr spc="135" dirty="0"/>
              <a:t> </a:t>
            </a:r>
            <a:r>
              <a:rPr spc="-120" dirty="0"/>
              <a:t>Ground</a:t>
            </a:r>
            <a:r>
              <a:rPr spc="114" dirty="0"/>
              <a:t> </a:t>
            </a:r>
            <a:r>
              <a:rPr spc="-80" dirty="0"/>
              <a:t>Landing</a:t>
            </a:r>
            <a:r>
              <a:rPr spc="150" dirty="0"/>
              <a:t> </a:t>
            </a:r>
            <a:r>
              <a:rPr spc="-105" dirty="0"/>
              <a:t>Date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72513" y="3051810"/>
          <a:ext cx="1999614" cy="754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0564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Min</a:t>
                      </a:r>
                      <a:r>
                        <a:rPr sz="1800" b="1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2015-12-22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5618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32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256783"/>
            <a:ext cx="94195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distinct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filters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above,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are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542671"/>
            <a:ext cx="96037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20" dirty="0"/>
              <a:t>Successful</a:t>
            </a:r>
            <a:r>
              <a:rPr sz="2500" spc="85" dirty="0"/>
              <a:t> </a:t>
            </a:r>
            <a:r>
              <a:rPr sz="2500" spc="-55" dirty="0"/>
              <a:t>Drone</a:t>
            </a:r>
            <a:r>
              <a:rPr sz="2500" spc="85" dirty="0"/>
              <a:t> </a:t>
            </a:r>
            <a:r>
              <a:rPr sz="2500" spc="-95" dirty="0"/>
              <a:t>Ship</a:t>
            </a:r>
            <a:r>
              <a:rPr sz="2500" spc="110" dirty="0"/>
              <a:t> </a:t>
            </a:r>
            <a:r>
              <a:rPr sz="2500" spc="-55" dirty="0"/>
              <a:t>Landing</a:t>
            </a:r>
            <a:r>
              <a:rPr sz="2500" spc="95" dirty="0"/>
              <a:t> </a:t>
            </a:r>
            <a:r>
              <a:rPr sz="2500" spc="-5" dirty="0"/>
              <a:t>with</a:t>
            </a:r>
            <a:r>
              <a:rPr sz="2500" spc="110" dirty="0"/>
              <a:t> </a:t>
            </a:r>
            <a:r>
              <a:rPr sz="2500" spc="-105" dirty="0"/>
              <a:t>Payload</a:t>
            </a:r>
            <a:r>
              <a:rPr sz="2500" spc="105" dirty="0"/>
              <a:t> </a:t>
            </a:r>
            <a:r>
              <a:rPr sz="2500" spc="-65" dirty="0"/>
              <a:t>between</a:t>
            </a:r>
            <a:r>
              <a:rPr sz="2500" spc="90" dirty="0"/>
              <a:t> </a:t>
            </a:r>
            <a:r>
              <a:rPr sz="2500" spc="120" dirty="0"/>
              <a:t>4000</a:t>
            </a:r>
            <a:r>
              <a:rPr sz="2500" spc="65" dirty="0"/>
              <a:t> </a:t>
            </a:r>
            <a:r>
              <a:rPr sz="2500" spc="-80" dirty="0"/>
              <a:t>and</a:t>
            </a:r>
            <a:r>
              <a:rPr sz="2500" spc="110" dirty="0"/>
              <a:t> </a:t>
            </a:r>
            <a:r>
              <a:rPr sz="2500" spc="120" dirty="0"/>
              <a:t>6000</a:t>
            </a:r>
            <a:endParaRPr sz="25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17752" y="2825114"/>
          <a:ext cx="2234565" cy="1866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5515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FT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B1021.2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 FT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B1031.2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FT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B1022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FT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B1026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64065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33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408170"/>
            <a:ext cx="91535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us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80377"/>
            <a:ext cx="9784715" cy="498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80" dirty="0"/>
              <a:t>Total</a:t>
            </a:r>
            <a:r>
              <a:rPr sz="3100" spc="110" dirty="0"/>
              <a:t> </a:t>
            </a:r>
            <a:r>
              <a:rPr sz="3100" spc="-95" dirty="0"/>
              <a:t>Number</a:t>
            </a:r>
            <a:r>
              <a:rPr sz="3100" spc="110" dirty="0"/>
              <a:t> </a:t>
            </a:r>
            <a:r>
              <a:rPr sz="3100" spc="-5" dirty="0"/>
              <a:t>of</a:t>
            </a:r>
            <a:r>
              <a:rPr sz="3100" spc="125" dirty="0"/>
              <a:t> </a:t>
            </a:r>
            <a:r>
              <a:rPr sz="3100" spc="-150" dirty="0"/>
              <a:t>Successful</a:t>
            </a:r>
            <a:r>
              <a:rPr sz="3100" spc="120" dirty="0"/>
              <a:t> </a:t>
            </a:r>
            <a:r>
              <a:rPr sz="3100" spc="-90" dirty="0"/>
              <a:t>and</a:t>
            </a:r>
            <a:r>
              <a:rPr sz="3100" spc="120" dirty="0"/>
              <a:t> </a:t>
            </a:r>
            <a:r>
              <a:rPr sz="3100" spc="-90" dirty="0"/>
              <a:t>Failure</a:t>
            </a:r>
            <a:r>
              <a:rPr sz="3100" spc="195" dirty="0"/>
              <a:t> </a:t>
            </a:r>
            <a:r>
              <a:rPr sz="3100" spc="-85" dirty="0"/>
              <a:t>Mission</a:t>
            </a:r>
            <a:r>
              <a:rPr sz="3100" spc="155" dirty="0"/>
              <a:t> </a:t>
            </a:r>
            <a:r>
              <a:rPr sz="3100" spc="-120" dirty="0"/>
              <a:t>Outcomes</a:t>
            </a:r>
            <a:endParaRPr sz="31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48905" y="2511551"/>
          <a:ext cx="5518785" cy="1496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1404"/>
                <a:gridCol w="1877695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Mission</a:t>
                      </a:r>
                      <a:r>
                        <a:rPr sz="1800" b="1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Outcome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Occurrences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Success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99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(payload</a:t>
                      </a:r>
                      <a:r>
                        <a:rPr sz="18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status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unclear)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(in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flight)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08734"/>
            <a:ext cx="69850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34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167883"/>
            <a:ext cx="8665845" cy="66357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registered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138034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Boosters</a:t>
            </a:r>
            <a:r>
              <a:rPr spc="100" dirty="0"/>
              <a:t> </a:t>
            </a:r>
            <a:r>
              <a:rPr spc="-120" dirty="0"/>
              <a:t>Carried</a:t>
            </a:r>
            <a:r>
              <a:rPr spc="105" dirty="0"/>
              <a:t> </a:t>
            </a:r>
            <a:r>
              <a:rPr spc="-160" dirty="0"/>
              <a:t>Maximum</a:t>
            </a:r>
            <a:r>
              <a:rPr spc="145" dirty="0"/>
              <a:t> </a:t>
            </a:r>
            <a:r>
              <a:rPr spc="-140" dirty="0"/>
              <a:t>Payload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39062" y="2401951"/>
          <a:ext cx="2077720" cy="2608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8035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(...)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B1048.4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B1048.5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B1049.4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B1049.5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B1049.7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B1051.3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914266" y="2401951"/>
          <a:ext cx="2096135" cy="2608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7085"/>
              </a:tblGrid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B1051.4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B1051.6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B1056.4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B1058.3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B1060.2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B1060.3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5180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35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256783"/>
            <a:ext cx="55276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4704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2015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120" dirty="0"/>
              <a:t> </a:t>
            </a:r>
            <a:r>
              <a:rPr spc="-175" dirty="0"/>
              <a:t>Records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72513" y="2884297"/>
          <a:ext cx="3867785" cy="112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050"/>
                <a:gridCol w="1924050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v1.1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B1012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v1.1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B1015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549463"/>
            <a:ext cx="92290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Ranking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2010-06-04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03-20: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36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78145"/>
            <a:ext cx="86982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view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alerts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us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“No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attempt”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must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taken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account.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510540"/>
            <a:ext cx="99231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80" dirty="0"/>
              <a:t>Rank</a:t>
            </a:r>
            <a:r>
              <a:rPr sz="2800" spc="100" dirty="0"/>
              <a:t> </a:t>
            </a:r>
            <a:r>
              <a:rPr sz="2800" spc="-60" dirty="0"/>
              <a:t>Landing</a:t>
            </a:r>
            <a:r>
              <a:rPr sz="2800" spc="110" dirty="0"/>
              <a:t> </a:t>
            </a:r>
            <a:r>
              <a:rPr sz="2800" spc="-110" dirty="0"/>
              <a:t>Outcomes</a:t>
            </a:r>
            <a:r>
              <a:rPr sz="2800" spc="130" dirty="0"/>
              <a:t> </a:t>
            </a:r>
            <a:r>
              <a:rPr sz="2800" spc="-95" dirty="0"/>
              <a:t>Between</a:t>
            </a:r>
            <a:r>
              <a:rPr sz="2800" spc="70" dirty="0"/>
              <a:t> </a:t>
            </a:r>
            <a:r>
              <a:rPr sz="2800" spc="110" dirty="0"/>
              <a:t>2010-06-04</a:t>
            </a:r>
            <a:r>
              <a:rPr sz="2800" spc="95" dirty="0"/>
              <a:t> </a:t>
            </a:r>
            <a:r>
              <a:rPr sz="2800" spc="-85" dirty="0"/>
              <a:t>and</a:t>
            </a:r>
            <a:r>
              <a:rPr sz="2800" spc="50" dirty="0"/>
              <a:t> </a:t>
            </a:r>
            <a:r>
              <a:rPr sz="2800" spc="105" dirty="0"/>
              <a:t>2017-03-20</a:t>
            </a:r>
            <a:endParaRPr sz="28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068195" y="2106167"/>
          <a:ext cx="5741670" cy="3350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60800"/>
                <a:gridCol w="1861820"/>
              </a:tblGrid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Landing Outcome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Occurrences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attempt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Controlled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(ocean)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(ground</a:t>
                      </a:r>
                      <a:r>
                        <a:rPr sz="180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pad)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(parachute)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Uncontrolled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(ocean)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Precluded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38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664834"/>
            <a:ext cx="85871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16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sea,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probably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safety,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too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far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roads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ts val="2160"/>
              </a:lnSpc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03466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All</a:t>
            </a:r>
            <a:r>
              <a:rPr spc="90" dirty="0"/>
              <a:t> </a:t>
            </a:r>
            <a:r>
              <a:rPr spc="-125" dirty="0"/>
              <a:t>launch</a:t>
            </a:r>
            <a:r>
              <a:rPr spc="100" dirty="0"/>
              <a:t> </a:t>
            </a:r>
            <a:r>
              <a:rPr spc="-95" dirty="0"/>
              <a:t>sites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0120" y="1612900"/>
            <a:ext cx="6824980" cy="410717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788540"/>
            <a:ext cx="59804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Example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584507"/>
            <a:ext cx="71208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Green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red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ones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1054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</a:t>
            </a:r>
            <a:r>
              <a:rPr spc="114" dirty="0"/>
              <a:t> </a:t>
            </a:r>
            <a:r>
              <a:rPr spc="-145" dirty="0"/>
              <a:t>Outcomes</a:t>
            </a:r>
            <a:r>
              <a:rPr spc="140" dirty="0"/>
              <a:t> </a:t>
            </a:r>
            <a:r>
              <a:rPr spc="-65" dirty="0"/>
              <a:t>by</a:t>
            </a:r>
            <a:r>
              <a:rPr spc="120" dirty="0"/>
              <a:t> </a:t>
            </a:r>
            <a:r>
              <a:rPr spc="-130" dirty="0"/>
              <a:t>Site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584960" y="2156460"/>
            <a:ext cx="8422640" cy="3082290"/>
            <a:chOff x="1584960" y="2156460"/>
            <a:chExt cx="8422640" cy="308229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84400" y="2527300"/>
              <a:ext cx="7823200" cy="21513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8260" y="2156460"/>
              <a:ext cx="3981195" cy="301091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1300" y="2349500"/>
              <a:ext cx="3604259" cy="26339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656830" y="2350770"/>
              <a:ext cx="1799589" cy="2635250"/>
            </a:xfrm>
            <a:custGeom>
              <a:avLst/>
              <a:gdLst/>
              <a:ahLst/>
              <a:cxnLst/>
              <a:rect l="l" t="t" r="r" b="b"/>
              <a:pathLst>
                <a:path w="1799590" h="2635250">
                  <a:moveTo>
                    <a:pt x="0" y="0"/>
                  </a:moveTo>
                  <a:lnTo>
                    <a:pt x="1799336" y="1671827"/>
                  </a:lnTo>
                </a:path>
                <a:path w="1799590" h="2635250">
                  <a:moveTo>
                    <a:pt x="0" y="2635122"/>
                  </a:moveTo>
                  <a:lnTo>
                    <a:pt x="1799336" y="1938019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4960" y="3324860"/>
              <a:ext cx="2500376" cy="191363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8000" y="3517900"/>
              <a:ext cx="2123440" cy="15367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902710" y="3186430"/>
              <a:ext cx="890905" cy="1870075"/>
            </a:xfrm>
            <a:custGeom>
              <a:avLst/>
              <a:gdLst/>
              <a:ahLst/>
              <a:cxnLst/>
              <a:rect l="l" t="t" r="r" b="b"/>
              <a:pathLst>
                <a:path w="890904" h="1870075">
                  <a:moveTo>
                    <a:pt x="0" y="333883"/>
                  </a:moveTo>
                  <a:lnTo>
                    <a:pt x="312800" y="0"/>
                  </a:lnTo>
                </a:path>
                <a:path w="890904" h="1870075">
                  <a:moveTo>
                    <a:pt x="0" y="1869948"/>
                  </a:moveTo>
                  <a:lnTo>
                    <a:pt x="890904" y="41910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39</a:t>
            </a:fld>
            <a:endParaRPr spc="7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097" y="418782"/>
            <a:ext cx="24460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4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7589" y="2504821"/>
            <a:ext cx="9918700" cy="224345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al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viab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li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ew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1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pace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 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X.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1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Desirable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ts val="205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way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estimate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predicting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ts val="2050"/>
              </a:lnSpc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297170"/>
            <a:ext cx="9540875" cy="60452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0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logistics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aspects,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being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road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relatively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inhabited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areas.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02971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Logistics</a:t>
            </a:r>
            <a:r>
              <a:rPr spc="130" dirty="0"/>
              <a:t> </a:t>
            </a:r>
            <a:r>
              <a:rPr spc="-110" dirty="0"/>
              <a:t>and</a:t>
            </a:r>
            <a:r>
              <a:rPr spc="100" dirty="0"/>
              <a:t> </a:t>
            </a:r>
            <a:r>
              <a:rPr spc="-155" dirty="0"/>
              <a:t>Safety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6659" y="1518919"/>
            <a:ext cx="4678680" cy="382015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40</a:t>
            </a:fld>
            <a:endParaRPr spc="7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2107"/>
            <a:ext cx="8869045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28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done</a:t>
            </a:r>
            <a:r>
              <a:rPr sz="20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very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factor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ts val="2280"/>
              </a:lnSpc>
            </a:pP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5962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Successful</a:t>
            </a:r>
            <a:r>
              <a:rPr spc="120" dirty="0"/>
              <a:t> </a:t>
            </a:r>
            <a:r>
              <a:rPr spc="-175" dirty="0"/>
              <a:t>Launches</a:t>
            </a:r>
            <a:r>
              <a:rPr spc="125" dirty="0"/>
              <a:t> </a:t>
            </a:r>
            <a:r>
              <a:rPr spc="-65" dirty="0"/>
              <a:t>by</a:t>
            </a:r>
            <a:r>
              <a:rPr spc="125" dirty="0"/>
              <a:t> </a:t>
            </a:r>
            <a:r>
              <a:rPr spc="-13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5900" y="1442719"/>
            <a:ext cx="5773420" cy="397255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42</a:t>
            </a:fld>
            <a:endParaRPr spc="7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2800" y="5434647"/>
            <a:ext cx="56121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62127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Lau</a:t>
            </a:r>
            <a:r>
              <a:rPr spc="-165" dirty="0"/>
              <a:t>nch</a:t>
            </a:r>
            <a:r>
              <a:rPr spc="135" dirty="0"/>
              <a:t> </a:t>
            </a:r>
            <a:r>
              <a:rPr spc="-520" dirty="0"/>
              <a:t>S</a:t>
            </a:r>
            <a:r>
              <a:rPr spc="-204" dirty="0"/>
              <a:t>uccess</a:t>
            </a:r>
            <a:r>
              <a:rPr spc="150" dirty="0"/>
              <a:t> </a:t>
            </a:r>
            <a:r>
              <a:rPr spc="-120" dirty="0"/>
              <a:t>Rati</a:t>
            </a:r>
            <a:r>
              <a:rPr spc="-145" dirty="0"/>
              <a:t>o</a:t>
            </a:r>
            <a:r>
              <a:rPr spc="110" dirty="0"/>
              <a:t> </a:t>
            </a:r>
            <a:r>
              <a:rPr spc="10" dirty="0"/>
              <a:t>for</a:t>
            </a:r>
            <a:r>
              <a:rPr spc="135" dirty="0"/>
              <a:t> </a:t>
            </a:r>
            <a:r>
              <a:rPr spc="-450" dirty="0"/>
              <a:t>KS</a:t>
            </a:r>
            <a:r>
              <a:rPr spc="-480" dirty="0"/>
              <a:t>C</a:t>
            </a:r>
            <a:r>
              <a:rPr spc="130" dirty="0"/>
              <a:t> </a:t>
            </a:r>
            <a:r>
              <a:rPr spc="-345" dirty="0"/>
              <a:t>LC</a:t>
            </a:r>
            <a:r>
              <a:rPr spc="5" dirty="0"/>
              <a:t>-</a:t>
            </a:r>
            <a:r>
              <a:rPr spc="65" dirty="0"/>
              <a:t>39A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8020" y="2047239"/>
            <a:ext cx="5775959" cy="2763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43</a:t>
            </a:fld>
            <a:endParaRPr spc="7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4647"/>
            <a:ext cx="96875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6,000kg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FT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combination.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7785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90" dirty="0"/>
              <a:t> </a:t>
            </a:r>
            <a:r>
              <a:rPr spc="-130" dirty="0"/>
              <a:t>Outcome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6860" y="1666239"/>
            <a:ext cx="6309360" cy="35255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44</a:t>
            </a:fld>
            <a:endParaRPr spc="7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4647"/>
            <a:ext cx="82321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There’s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enough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estimate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risk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7,000kg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7785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90" dirty="0"/>
              <a:t> </a:t>
            </a:r>
            <a:r>
              <a:rPr spc="-130" dirty="0"/>
              <a:t>Outcome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72739" y="1656079"/>
            <a:ext cx="6309360" cy="354584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45</a:t>
            </a:fld>
            <a:endParaRPr spc="7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2098421"/>
            <a:ext cx="5086350" cy="239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4795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tested,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accuracies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beside;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5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292929"/>
              </a:buClr>
              <a:buFont typeface="Arial MT"/>
              <a:buChar char="•"/>
            </a:pPr>
            <a:endParaRPr sz="23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3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Classifier,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accuracies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87%.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453326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Classification</a:t>
            </a:r>
            <a:r>
              <a:rPr spc="95" dirty="0"/>
              <a:t> </a:t>
            </a:r>
            <a:r>
              <a:rPr spc="-165" dirty="0"/>
              <a:t>Accuracy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67880" y="1897379"/>
            <a:ext cx="3677920" cy="26492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47</a:t>
            </a:fld>
            <a:endParaRPr spc="7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4972367"/>
            <a:ext cx="9220200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proves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big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numbers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negative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compared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ones.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870013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Confusion</a:t>
            </a:r>
            <a:r>
              <a:rPr spc="120" dirty="0"/>
              <a:t> </a:t>
            </a:r>
            <a:r>
              <a:rPr spc="-65" dirty="0"/>
              <a:t>Matrix</a:t>
            </a:r>
            <a:r>
              <a:rPr spc="120" dirty="0"/>
              <a:t> </a:t>
            </a:r>
            <a:r>
              <a:rPr spc="-5" dirty="0"/>
              <a:t>of</a:t>
            </a:r>
            <a:r>
              <a:rPr spc="125" dirty="0"/>
              <a:t> </a:t>
            </a:r>
            <a:r>
              <a:rPr spc="-105" dirty="0"/>
              <a:t>Decision</a:t>
            </a:r>
            <a:r>
              <a:rPr spc="130" dirty="0"/>
              <a:t> </a:t>
            </a:r>
            <a:r>
              <a:rPr spc="-195" dirty="0"/>
              <a:t>Tree</a:t>
            </a:r>
            <a:r>
              <a:rPr spc="80" dirty="0"/>
              <a:t> </a:t>
            </a:r>
            <a:r>
              <a:rPr spc="-125" dirty="0"/>
              <a:t>Classifier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3100" y="1899920"/>
            <a:ext cx="3429000" cy="26492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48</a:t>
            </a:fld>
            <a:endParaRPr spc="75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90712"/>
            <a:ext cx="8661400" cy="3756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sources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analyzed,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refining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along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Th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ch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K</a:t>
            </a:r>
            <a:r>
              <a:rPr sz="22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30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39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7,000kg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risky;</a:t>
            </a:r>
            <a:endParaRPr sz="2200">
              <a:latin typeface="Microsoft Sans Serif"/>
              <a:cs typeface="Microsoft Sans Serif"/>
            </a:endParaRPr>
          </a:p>
          <a:p>
            <a:pPr marL="241300" marR="9715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Although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successful,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seem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time,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evolution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rockets;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profits.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49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4079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Conclusions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8480" y="6394132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75091"/>
            <a:ext cx="8196580" cy="1210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62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improvement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tests,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set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ts val="2620"/>
              </a:lnSpc>
            </a:pPr>
            <a:r>
              <a:rPr sz="2000" spc="-5" dirty="0">
                <a:solidFill>
                  <a:srgbClr val="292929"/>
                </a:solidFill>
                <a:latin typeface="Courier New"/>
                <a:cs typeface="Courier New"/>
              </a:rPr>
              <a:t>np.random.see</a:t>
            </a:r>
            <a:r>
              <a:rPr sz="2000" dirty="0">
                <a:solidFill>
                  <a:srgbClr val="292929"/>
                </a:solidFill>
                <a:latin typeface="Courier New"/>
                <a:cs typeface="Courier New"/>
              </a:rPr>
              <a:t>d</a:t>
            </a:r>
            <a:r>
              <a:rPr sz="2000" spc="-540" dirty="0">
                <a:solidFill>
                  <a:srgbClr val="292929"/>
                </a:solidFill>
                <a:latin typeface="Courier New"/>
                <a:cs typeface="Courier New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ariable;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didn’t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maps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Github,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took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50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92023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Append</a:t>
            </a:r>
            <a:r>
              <a:rPr spc="-40" dirty="0"/>
              <a:t>i</a:t>
            </a:r>
            <a:r>
              <a:rPr spc="-195" dirty="0"/>
              <a:t>x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418006"/>
            <a:ext cx="9896475" cy="448310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200" spc="-95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6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9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80" dirty="0">
                <a:solidFill>
                  <a:srgbClr val="767070"/>
                </a:solidFill>
                <a:latin typeface="Microsoft Sans Serif"/>
                <a:cs typeface="Microsoft Sans Serif"/>
              </a:rPr>
              <a:t>X</a:t>
            </a:r>
            <a:r>
              <a:rPr sz="19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obtained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9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2</a:t>
            </a:r>
            <a:r>
              <a:rPr sz="19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sources:</a:t>
            </a:r>
            <a:endParaRPr sz="19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80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</a:t>
            </a:r>
            <a:r>
              <a:rPr sz="18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767070"/>
                </a:solidFill>
                <a:latin typeface="Microsoft Sans Serif"/>
                <a:cs typeface="Microsoft Sans Serif"/>
              </a:rPr>
              <a:t>X</a:t>
            </a:r>
            <a:r>
              <a:rPr sz="18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r>
              <a:rPr sz="18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(</a:t>
            </a:r>
            <a:r>
              <a:rPr sz="18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https://api.spacexdata.com/v4/rockets/</a:t>
            </a:r>
            <a:r>
              <a:rPr sz="18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)</a:t>
            </a:r>
            <a:endParaRPr sz="1800">
              <a:latin typeface="Microsoft Sans Serif"/>
              <a:cs typeface="Microsoft Sans Serif"/>
            </a:endParaRPr>
          </a:p>
          <a:p>
            <a:pPr marL="1155700" marR="1033144" lvl="2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8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WebScraping </a:t>
            </a:r>
            <a:r>
              <a:rPr sz="18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(https://en.wikipedia.org/wiki/List_of_Falcon/_9/_and_Falcon_Heavy_launches)</a:t>
            </a:r>
            <a:endParaRPr sz="1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Collected</a:t>
            </a:r>
            <a:r>
              <a:rPr sz="19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9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enriched</a:t>
            </a:r>
            <a:r>
              <a:rPr sz="19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900" spc="10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creating</a:t>
            </a:r>
            <a:r>
              <a:rPr sz="19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767070"/>
                </a:solidFill>
                <a:latin typeface="Microsoft Sans Serif"/>
                <a:cs typeface="Microsoft Sans Serif"/>
              </a:rPr>
              <a:t>a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landing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label</a:t>
            </a:r>
            <a:r>
              <a:rPr sz="19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based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on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</a:t>
            </a:r>
            <a:r>
              <a:rPr sz="19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endParaRPr sz="19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after</a:t>
            </a:r>
            <a:r>
              <a:rPr sz="19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summarizing</a:t>
            </a:r>
            <a:r>
              <a:rPr sz="1900" spc="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analyzing</a:t>
            </a:r>
            <a:r>
              <a:rPr sz="19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features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6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6631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636966"/>
            <a:ext cx="9945370" cy="3308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95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6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9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939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20000"/>
              </a:lnSpc>
              <a:spcBef>
                <a:spcPts val="139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2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that</a:t>
            </a:r>
            <a:r>
              <a:rPr sz="22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until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this</a:t>
            </a:r>
            <a:r>
              <a:rPr sz="22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step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normalized,</a:t>
            </a:r>
            <a:r>
              <a:rPr sz="22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divided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sz="22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training </a:t>
            </a:r>
            <a:r>
              <a:rPr sz="22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test</a:t>
            </a:r>
            <a:r>
              <a:rPr sz="22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sets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22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evaluated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22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four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models,</a:t>
            </a:r>
            <a:r>
              <a:rPr sz="22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being </a:t>
            </a:r>
            <a:r>
              <a:rPr sz="2200" spc="-5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of</a:t>
            </a:r>
            <a:r>
              <a:rPr sz="22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767070"/>
                </a:solidFill>
                <a:latin typeface="Microsoft Sans Serif"/>
                <a:cs typeface="Microsoft Sans Serif"/>
              </a:rPr>
              <a:t>each</a:t>
            </a:r>
            <a:r>
              <a:rPr sz="22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</a:t>
            </a:r>
            <a:r>
              <a:rPr sz="22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evaluated</a:t>
            </a:r>
            <a:r>
              <a:rPr sz="22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22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combinations</a:t>
            </a:r>
            <a:r>
              <a:rPr sz="22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of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parameters.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7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6631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10200005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sets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(</a:t>
            </a:r>
            <a:r>
              <a:rPr sz="2200" u="sng" spc="-3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  <a:hlinkClick r:id="rId2"/>
              </a:rPr>
              <a:t>https://api.spacexdata.com/v4/rockets/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)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(</a:t>
            </a:r>
            <a:r>
              <a:rPr sz="2200" u="sng" spc="-4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  <a:hlinkClick r:id="rId3"/>
              </a:rPr>
              <a:t>https://en.wikipedia.org/wiki/List_of_Falcon/_9/_and_Falcon_Heavy_launches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),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technics.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8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307403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85" dirty="0"/>
              <a:t> </a:t>
            </a:r>
            <a:r>
              <a:rPr spc="-85" dirty="0"/>
              <a:t>Collection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794" y="1816353"/>
            <a:ext cx="4432935" cy="221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32766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offers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public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used;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flowchart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beside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persisted.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9794" y="4705350"/>
            <a:ext cx="4448175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Source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code:</a:t>
            </a:r>
            <a:r>
              <a:rPr sz="1400" spc="-5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https://github.com/tflores/applied-data- </a:t>
            </a:r>
            <a:r>
              <a:rPr sz="140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u="sng" spc="-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science- </a:t>
            </a:r>
            <a:r>
              <a:rPr sz="1400" spc="-5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capstone/blob/master/Data%20Collection%20API.ipyn </a:t>
            </a:r>
            <a:r>
              <a:rPr sz="1400" spc="-36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u="sng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b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86041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120" dirty="0"/>
              <a:t> </a:t>
            </a:r>
            <a:r>
              <a:rPr spc="-85" dirty="0"/>
              <a:t>Collection</a:t>
            </a:r>
            <a:r>
              <a:rPr spc="145" dirty="0"/>
              <a:t> </a:t>
            </a:r>
            <a:r>
              <a:rPr spc="765" dirty="0"/>
              <a:t>–</a:t>
            </a:r>
            <a:r>
              <a:rPr spc="114" dirty="0"/>
              <a:t> </a:t>
            </a:r>
            <a:r>
              <a:rPr spc="-250" dirty="0"/>
              <a:t>SpaceX</a:t>
            </a:r>
            <a:r>
              <a:rPr spc="125" dirty="0"/>
              <a:t> </a:t>
            </a:r>
            <a:r>
              <a:rPr spc="-240" dirty="0"/>
              <a:t>API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80959" y="1785607"/>
            <a:ext cx="1917953" cy="107722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820025" y="1899348"/>
            <a:ext cx="1644014" cy="79565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10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Request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API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parse</a:t>
            </a:r>
            <a:r>
              <a:rPr sz="18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SpaceX </a:t>
            </a:r>
            <a:r>
              <a:rPr sz="180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 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680959" y="2900654"/>
            <a:ext cx="1918335" cy="1537335"/>
            <a:chOff x="7680959" y="2900654"/>
            <a:chExt cx="1918335" cy="153733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9619" y="2900654"/>
              <a:ext cx="500633" cy="42191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80959" y="3357867"/>
              <a:ext cx="1917953" cy="107976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792084" y="3474973"/>
            <a:ext cx="1700530" cy="79502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09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Filter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only </a:t>
            </a:r>
            <a:r>
              <a:rPr sz="1800" b="1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include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Falcon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9 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680959" y="4475454"/>
            <a:ext cx="1918335" cy="1537335"/>
            <a:chOff x="7680959" y="4475454"/>
            <a:chExt cx="1918335" cy="153733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9619" y="4475454"/>
              <a:ext cx="500633" cy="42191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80959" y="4932680"/>
              <a:ext cx="1917953" cy="107976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787005" y="5173726"/>
            <a:ext cx="1711325" cy="54864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546100" marR="5080" indent="-533400">
              <a:lnSpc>
                <a:spcPts val="1960"/>
              </a:lnSpc>
              <a:spcBef>
                <a:spcPts val="330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Deal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Missing </a:t>
            </a:r>
            <a:r>
              <a:rPr sz="1800" b="1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9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2329</Words>
  <Application>Microsoft Office PowerPoint</Application>
  <PresentationFormat>Widescreen</PresentationFormat>
  <Paragraphs>406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 MT</vt:lpstr>
      <vt:lpstr>Calibri</vt:lpstr>
      <vt:lpstr>Courier New</vt:lpstr>
      <vt:lpstr>Microsoft Sans Serif</vt:lpstr>
      <vt:lpstr>Times New Roman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Results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All launch sites</vt:lpstr>
      <vt:lpstr>Launch Outcomes by Site</vt:lpstr>
      <vt:lpstr>Logistics and Safety</vt:lpstr>
      <vt:lpstr>PowerPoint Presentation</vt:lpstr>
      <vt:lpstr>Successful Launches by Site</vt:lpstr>
      <vt:lpstr>Launch Success Ratio for KSC LC-39A</vt:lpstr>
      <vt:lpstr>Payload vs. Launch Outcome</vt:lpstr>
      <vt:lpstr>Payload vs. Launch Outcome</vt:lpstr>
      <vt:lpstr>PowerPoint Presentation</vt:lpstr>
      <vt:lpstr>Classification Accuracy</vt:lpstr>
      <vt:lpstr>Confusion Matrix of Decision Tree Classifier</vt:lpstr>
      <vt:lpstr>Conclusions</vt:lpstr>
      <vt:lpstr>Appendix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SMR</dc:creator>
  <cp:lastModifiedBy>Mehran</cp:lastModifiedBy>
  <cp:revision>1</cp:revision>
  <dcterms:created xsi:type="dcterms:W3CDTF">2022-05-26T12:37:10Z</dcterms:created>
  <dcterms:modified xsi:type="dcterms:W3CDTF">2022-05-26T12:41:30Z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2021-11-01T00:00:00Z</vt:filetime>
  </property>
  <property fmtid="{D5CDD505-2E9C-101B-9397-08002B2CF9AE}" pid="3" name="Creator">
    <vt:lpwstr>Microsoft® PowerPoint® para Microsoft 365</vt:lpwstr>
  </property>
  <property fmtid="{D5CDD505-2E9C-101B-9397-08002B2CF9AE}" pid="4" name="LastSaved">
    <vt:filetime>2022-05-26T00:00:00Z</vt:filetime>
  </property>
</Properties>
</file>